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2" r:id="rId3"/>
    <p:sldId id="268" r:id="rId4"/>
    <p:sldId id="258" r:id="rId5"/>
    <p:sldId id="267" r:id="rId6"/>
    <p:sldId id="259" r:id="rId7"/>
    <p:sldId id="270" r:id="rId8"/>
    <p:sldId id="264" r:id="rId9"/>
    <p:sldId id="261" r:id="rId10"/>
    <p:sldId id="260" r:id="rId11"/>
    <p:sldId id="265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A75F22-7F72-434A-BF90-EB91D9F3E2F4}" type="datetimeFigureOut">
              <a:rPr lang="zh-HK" altLang="en-US" smtClean="0"/>
              <a:t>4/5/2015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D8037A-AB63-4C7F-BBB1-831D62510397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b6RW3Vd1G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QhlHiN6n1Bw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en-US" altLang="zh-HK" sz="4400" b="1" dirty="0" smtClean="0">
                <a:solidFill>
                  <a:schemeClr val="tx1"/>
                </a:solidFill>
                <a:ea typeface="Adobe 繁黑體 Std B" pitchFamily="34" charset="-120"/>
              </a:rPr>
              <a:t>Case Study- One Letter Horse</a:t>
            </a:r>
            <a:br>
              <a:rPr lang="en-US" altLang="zh-HK" sz="4400" b="1" dirty="0" smtClean="0">
                <a:solidFill>
                  <a:schemeClr val="tx1"/>
                </a:solidFill>
                <a:ea typeface="Adobe 繁黑體 Std B" pitchFamily="34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ea typeface="Adobe 繁黑體 Std B" pitchFamily="34" charset="-120"/>
              </a:rPr>
              <a:t> </a:t>
            </a:r>
            <a:r>
              <a:rPr lang="zh-TW" altLang="en-US" sz="4400" b="1" dirty="0" smtClean="0">
                <a:solidFill>
                  <a:schemeClr val="tx1"/>
                </a:solidFill>
                <a:ea typeface="Adobe 繁黑體 Std B" pitchFamily="34" charset="-120"/>
              </a:rPr>
              <a:t>                           一字馬</a:t>
            </a:r>
            <a:endParaRPr lang="zh-HK" altLang="en-US" sz="4400" b="1" dirty="0">
              <a:solidFill>
                <a:schemeClr val="tx1"/>
              </a:solidFill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 project about “Digital Commons”</a:t>
            </a:r>
            <a:endParaRPr lang="zh-HK" altLang="en-US" dirty="0"/>
          </a:p>
        </p:txBody>
      </p:sp>
      <p:pic>
        <p:nvPicPr>
          <p:cNvPr id="1026" name="Picture 2" descr="https://scontent-nrt.xx.fbcdn.net/hphotos-xpf1/v/t1.0-9/10516640_666777426771071_8271662142572859906_n.jpg?oh=b0ad97922bb02432e157eed86f2c4ba5&amp;oe=55A9E1F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24" y="3676033"/>
            <a:ext cx="2299476" cy="22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nrt.xx.fbcdn.net/hphotos-xfp1/v/l/t1.0-9/10868018_683999151715565_4753127487862419506_n.jpg?oh=f6414bab571198a3ebda2f62579bbd5f&amp;oe=55AEDA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56"/>
            <a:ext cx="3419872" cy="22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nrt.xx.fbcdn.net/hphotos-xap1/t31.0-8/10869746_683981615050652_6172479269409737481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82630"/>
            <a:ext cx="3429000" cy="22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6.Implications (in different scales)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2408" y="1412776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>
                <a:solidFill>
                  <a:schemeClr val="accent1">
                    <a:lumMod val="50000"/>
                  </a:schemeClr>
                </a:solidFill>
              </a:rPr>
              <a:t>One Letter Horse </a:t>
            </a:r>
            <a:r>
              <a:rPr lang="en-US" altLang="zh-HK" dirty="0" smtClean="0"/>
              <a:t>seeks their production as a commons but their work is restrained by the platform (YouTube)  </a:t>
            </a:r>
          </a:p>
          <a:p>
            <a:r>
              <a:rPr lang="en-US" altLang="zh-HK" dirty="0" smtClean="0">
                <a:solidFill>
                  <a:schemeClr val="accent1">
                    <a:lumMod val="50000"/>
                  </a:schemeClr>
                </a:solidFill>
              </a:rPr>
              <a:t>Creative media industry </a:t>
            </a:r>
            <a:r>
              <a:rPr lang="en-US" altLang="zh-HK" dirty="0" smtClean="0"/>
              <a:t>are welcomed to the idea of digital commons, but with good management (cannot infringe others’ creative work)</a:t>
            </a:r>
          </a:p>
          <a:p>
            <a:r>
              <a:rPr lang="en-US" altLang="zh-HK" dirty="0" smtClean="0"/>
              <a:t>Digital commons in </a:t>
            </a:r>
            <a:r>
              <a:rPr lang="en-US" altLang="zh-HK" dirty="0" smtClean="0">
                <a:solidFill>
                  <a:schemeClr val="accent1">
                    <a:lumMod val="50000"/>
                  </a:schemeClr>
                </a:solidFill>
              </a:rPr>
              <a:t>Hong Kong </a:t>
            </a:r>
            <a:r>
              <a:rPr lang="en-US" altLang="zh-HK" dirty="0" smtClean="0"/>
              <a:t>are difficult to develop in long term, because of the radical change of the society and technology. </a:t>
            </a:r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</a:t>
            </a:r>
            <a:r>
              <a:rPr lang="en-US" altLang="zh-HK" dirty="0" smtClean="0">
                <a:sym typeface="Wingdings" panose="05000000000000000000" pitchFamily="2" charset="2"/>
              </a:rPr>
              <a:t> </a:t>
            </a:r>
            <a:r>
              <a:rPr lang="en-US" altLang="zh-HK" dirty="0" smtClean="0"/>
              <a:t>difficult to keep sharing or creating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393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7</a:t>
            </a:r>
            <a:r>
              <a:rPr lang="en-US" altLang="zh-HK" dirty="0" smtClean="0"/>
              <a:t>.Future of digital commons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Tragedy of commons: </a:t>
            </a:r>
            <a:r>
              <a:rPr lang="en-US" altLang="zh-HK" dirty="0" smtClean="0"/>
              <a:t>Free Software is threatened by a commercial move towards ‘software as service’</a:t>
            </a:r>
          </a:p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Difficult to self-organized</a:t>
            </a:r>
          </a:p>
          <a:p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Cannot</a:t>
            </a:r>
            <a:r>
              <a:rPr lang="en-US" altLang="zh-HK" dirty="0" smtClean="0"/>
              <a:t> last a very long time (radical change)</a:t>
            </a:r>
          </a:p>
          <a:p>
            <a:r>
              <a:rPr lang="en-US" altLang="zh-HK" dirty="0" smtClean="0"/>
              <a:t>Wiki is the best example to illustrate; others may not </a:t>
            </a:r>
            <a:r>
              <a:rPr lang="en-US" altLang="zh-HK" dirty="0" smtClean="0">
                <a:solidFill>
                  <a:schemeClr val="accent2">
                    <a:lumMod val="75000"/>
                  </a:schemeClr>
                </a:solidFill>
              </a:rPr>
              <a:t>actualize the characteristics </a:t>
            </a:r>
            <a:r>
              <a:rPr lang="en-US" altLang="zh-HK" dirty="0" smtClean="0"/>
              <a:t>of “commons”</a:t>
            </a:r>
          </a:p>
          <a:p>
            <a:r>
              <a:rPr lang="en-US" altLang="zh-HK" dirty="0" smtClean="0"/>
              <a:t>Take-back theme: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respect</a:t>
            </a:r>
            <a:r>
              <a:rPr lang="en-US" altLang="zh-HK" dirty="0" smtClean="0"/>
              <a:t> to property that matter in the marking and sharing of commons, they need to be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maintained and managed </a:t>
            </a:r>
            <a:r>
              <a:rPr lang="en-US" altLang="zh-HK" dirty="0" smtClean="0"/>
              <a:t>(p.147)</a:t>
            </a:r>
          </a:p>
          <a:p>
            <a:pPr marL="0" indent="0">
              <a:buNone/>
            </a:pPr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90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8.Reference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HK" dirty="0"/>
              <a:t>David </a:t>
            </a:r>
            <a:r>
              <a:rPr lang="en-US" altLang="zh-HK" dirty="0" err="1"/>
              <a:t>Bollier</a:t>
            </a:r>
            <a:r>
              <a:rPr lang="en-US" altLang="zh-HK" dirty="0"/>
              <a:t> (2008). </a:t>
            </a:r>
            <a:r>
              <a:rPr lang="en-US" altLang="zh-HK" i="1" dirty="0"/>
              <a:t>Viral Spiral-How the Commoners Built a</a:t>
            </a:r>
            <a:r>
              <a:rPr lang="en-US" altLang="zh-HK" dirty="0"/>
              <a:t>. London: The New Press. 204</a:t>
            </a:r>
            <a:r>
              <a:rPr lang="en-US" altLang="zh-HK" dirty="0" smtClean="0"/>
              <a:t>.</a:t>
            </a:r>
          </a:p>
          <a:p>
            <a:r>
              <a:rPr lang="en-US" altLang="zh-HK" dirty="0"/>
              <a:t>Felix </a:t>
            </a:r>
            <a:r>
              <a:rPr lang="en-US" altLang="zh-HK" dirty="0" err="1"/>
              <a:t>Stalder</a:t>
            </a:r>
            <a:r>
              <a:rPr lang="en-US" altLang="zh-HK" dirty="0"/>
              <a:t> (2005). </a:t>
            </a:r>
            <a:r>
              <a:rPr lang="en-US" altLang="zh-HK" i="1" dirty="0"/>
              <a:t>Open Culture and the Nature of Network</a:t>
            </a:r>
            <a:r>
              <a:rPr lang="en-US" altLang="zh-HK" dirty="0"/>
              <a:t>. Serbia: </a:t>
            </a:r>
            <a:r>
              <a:rPr lang="en-US" altLang="zh-HK" dirty="0" err="1"/>
              <a:t>Futura</a:t>
            </a:r>
            <a:r>
              <a:rPr lang="en-US" altLang="zh-HK" dirty="0"/>
              <a:t> </a:t>
            </a:r>
            <a:r>
              <a:rPr lang="en-US" altLang="zh-HK" dirty="0" err="1"/>
              <a:t>publikacjie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 </a:t>
            </a:r>
            <a:r>
              <a:rPr lang="en-US" altLang="zh-HK" dirty="0"/>
              <a:t>Lincoln Dahlberg. (2001). Exploring the prospects of online deliberative forums extending the public sphere. </a:t>
            </a:r>
            <a:r>
              <a:rPr lang="en-US" altLang="zh-HK" i="1" dirty="0" err="1"/>
              <a:t>Information,Communication</a:t>
            </a:r>
            <a:r>
              <a:rPr lang="en-US" altLang="zh-HK" i="1" dirty="0"/>
              <a:t> &amp; Society</a:t>
            </a:r>
            <a:r>
              <a:rPr lang="en-US" altLang="zh-HK" dirty="0"/>
              <a:t>. 4 (4), 615-633</a:t>
            </a:r>
            <a:r>
              <a:rPr lang="en-US" altLang="zh-HK" dirty="0" smtClean="0"/>
              <a:t>.</a:t>
            </a:r>
          </a:p>
          <a:p>
            <a:r>
              <a:rPr lang="en-US" altLang="zh-HK" dirty="0"/>
              <a:t>Graham Murdock. (2004). Building the digital commons: Public broadcasting in the age of the internet. </a:t>
            </a:r>
            <a:r>
              <a:rPr lang="en-US" altLang="zh-HK" i="1" dirty="0"/>
              <a:t>The 2004 Spry Memorial Lecture</a:t>
            </a:r>
            <a:r>
              <a:rPr lang="en-US" altLang="zh-HK" dirty="0"/>
              <a:t>. </a:t>
            </a:r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00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Content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Introduction of One Letter Horse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Talking about commons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Reasons to choose “One letter horse”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Literature reviews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Findings/Implications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Future of Digital commons in Hong Kong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681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zh-TW" altLang="en-US" dirty="0"/>
              <a:t>一字馬致敬：</a:t>
            </a:r>
            <a:r>
              <a:rPr lang="en-US" altLang="zh-TW" dirty="0"/>
              <a:t>《</a:t>
            </a:r>
            <a:r>
              <a:rPr lang="zh-TW" altLang="en-US" dirty="0"/>
              <a:t>合成</a:t>
            </a:r>
            <a:r>
              <a:rPr lang="en-US" altLang="zh-TW" dirty="0"/>
              <a:t>》</a:t>
            </a:r>
            <a:r>
              <a:rPr lang="zh-TW" altLang="en-US" dirty="0"/>
              <a:t>預告片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</a:t>
            </a:r>
            <a:r>
              <a:rPr lang="en-US" altLang="zh-HK" dirty="0" smtClean="0">
                <a:hlinkClick r:id="rId2"/>
              </a:rPr>
              <a:t>www.youtube.com/watch?v=tb6RW3Vd1GQ</a:t>
            </a:r>
            <a:r>
              <a:rPr lang="en-US" altLang="zh-HK" dirty="0" smtClean="0"/>
              <a:t> 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64" y="2636912"/>
            <a:ext cx="7198768" cy="40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1.What is One Letter Horse?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dirty="0" smtClean="0"/>
              <a:t>A group of 4 boys from CUHK</a:t>
            </a:r>
          </a:p>
          <a:p>
            <a:r>
              <a:rPr lang="en-US" altLang="zh-HK" dirty="0" smtClean="0"/>
              <a:t>Active after Umbrella Movement</a:t>
            </a:r>
          </a:p>
          <a:p>
            <a:r>
              <a:rPr lang="en-US" altLang="zh-HK" dirty="0" smtClean="0"/>
              <a:t>Regular production of political videos</a:t>
            </a:r>
          </a:p>
          <a:p>
            <a:r>
              <a:rPr lang="en-US" altLang="zh-HK" dirty="0" smtClean="0"/>
              <a:t>YouTube/Facebook as the platform</a:t>
            </a:r>
          </a:p>
          <a:p>
            <a:r>
              <a:rPr lang="en-US" altLang="zh-HK" dirty="0" smtClean="0"/>
              <a:t>A spirit of perseverance, humor and earnest </a:t>
            </a:r>
          </a:p>
        </p:txBody>
      </p:sp>
    </p:spTree>
    <p:extLst>
      <p:ext uri="{BB962C8B-B14F-4D97-AF65-F5344CB8AC3E}">
        <p14:creationId xmlns:p14="http://schemas.microsoft.com/office/powerpoint/2010/main" val="35772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2.Commons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New idea in Hong Kong</a:t>
            </a:r>
            <a:endParaRPr lang="en-US" altLang="zh-HK" dirty="0"/>
          </a:p>
          <a:p>
            <a:r>
              <a:rPr lang="en-US" altLang="zh-HK" dirty="0" smtClean="0"/>
              <a:t>Digital commons, cultural commons, knowledge commons</a:t>
            </a:r>
          </a:p>
          <a:p>
            <a:r>
              <a:rPr lang="en-US" altLang="zh-HK" dirty="0" smtClean="0"/>
              <a:t>Digital commons are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created, owned and shared between </a:t>
            </a: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</a:rPr>
              <a:t>or among a community 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HK" dirty="0" smtClean="0"/>
              <a:t>non-exclusivedible, be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available </a:t>
            </a: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</a:rPr>
              <a:t>to third </a:t>
            </a:r>
            <a:r>
              <a:rPr lang="en-US" altLang="zh-HK" b="1" dirty="0" smtClean="0">
                <a:solidFill>
                  <a:schemeClr val="accent2">
                    <a:lumMod val="75000"/>
                  </a:schemeClr>
                </a:solidFill>
              </a:rPr>
              <a:t>parties</a:t>
            </a:r>
          </a:p>
          <a:p>
            <a:r>
              <a:rPr lang="en-US" altLang="zh-HK" dirty="0" smtClean="0"/>
              <a:t>they </a:t>
            </a:r>
            <a:r>
              <a:rPr lang="en-US" altLang="zh-HK" dirty="0"/>
              <a:t>are oriented to </a:t>
            </a:r>
            <a:r>
              <a:rPr lang="en-US" altLang="zh-HK" b="1" dirty="0">
                <a:solidFill>
                  <a:schemeClr val="accent2">
                    <a:lumMod val="75000"/>
                  </a:schemeClr>
                </a:solidFill>
              </a:rPr>
              <a:t>favor use and </a:t>
            </a:r>
            <a:r>
              <a:rPr lang="en-US" altLang="zh-HK" b="1" u="sng" dirty="0" smtClean="0">
                <a:solidFill>
                  <a:schemeClr val="accent2">
                    <a:lumMod val="75000"/>
                  </a:schemeClr>
                </a:solidFill>
              </a:rPr>
              <a:t>reuse</a:t>
            </a:r>
            <a:r>
              <a:rPr lang="en-US" altLang="zh-HK" dirty="0" smtClean="0"/>
              <a:t>, </a:t>
            </a:r>
            <a:r>
              <a:rPr lang="en-US" altLang="zh-HK" dirty="0"/>
              <a:t>rather than to exchange as a </a:t>
            </a:r>
            <a:r>
              <a:rPr lang="en-US" altLang="zh-HK" dirty="0" smtClean="0"/>
              <a:t>commodity</a:t>
            </a:r>
          </a:p>
          <a:p>
            <a:endParaRPr lang="en-US" altLang="zh-HK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9384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3.Why do I choose this as my case study?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dirty="0" smtClean="0"/>
              <a:t>Digital Commons</a:t>
            </a:r>
            <a:r>
              <a:rPr lang="zh-HK" altLang="en-US" dirty="0"/>
              <a:t> </a:t>
            </a:r>
            <a:r>
              <a:rPr lang="en-US" altLang="zh-HK" dirty="0" smtClean="0">
                <a:sym typeface="Wingdings" panose="05000000000000000000" pitchFamily="2" charset="2"/>
              </a:rPr>
              <a:t> One letter horse </a:t>
            </a:r>
            <a:r>
              <a:rPr lang="en-US" altLang="zh-TW" dirty="0" smtClean="0">
                <a:sym typeface="Wingdings" panose="05000000000000000000" pitchFamily="2" charset="2"/>
              </a:rPr>
              <a:t>(hot in CUHK)</a:t>
            </a:r>
          </a:p>
          <a:p>
            <a:r>
              <a:rPr lang="en-US" altLang="zh-HK" dirty="0" smtClean="0">
                <a:sym typeface="Wingdings" panose="05000000000000000000" pitchFamily="2" charset="2"/>
              </a:rPr>
              <a:t>No commercial concerns and enjoys high degree of freedom</a:t>
            </a:r>
          </a:p>
          <a:p>
            <a:r>
              <a:rPr lang="en-US" altLang="zh-HK" dirty="0" smtClean="0">
                <a:sym typeface="Wingdings" panose="05000000000000000000" pitchFamily="2" charset="2"/>
              </a:rPr>
              <a:t>Open access to all people </a:t>
            </a:r>
          </a:p>
          <a:p>
            <a:r>
              <a:rPr lang="en-US" altLang="zh-HK" dirty="0" smtClean="0">
                <a:sym typeface="Wingdings" panose="05000000000000000000" pitchFamily="2" charset="2"/>
              </a:rPr>
              <a:t>Shared, created, owned by every one </a:t>
            </a:r>
          </a:p>
          <a:p>
            <a:r>
              <a:rPr lang="en-US" altLang="zh-HK" dirty="0" smtClean="0">
                <a:sym typeface="Wingdings" panose="05000000000000000000" pitchFamily="2" charset="2"/>
              </a:rPr>
              <a:t>Curious on their views towards commons, sharing economies, “take back the economy”</a:t>
            </a:r>
          </a:p>
          <a:p>
            <a:endParaRPr lang="en-US" altLang="zh-HK" dirty="0" smtClean="0">
              <a:sym typeface="Wingdings" panose="05000000000000000000" pitchFamily="2" charset="2"/>
            </a:endParaRPr>
          </a:p>
          <a:p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6848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4.Literature Review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5069160"/>
          </a:xfrm>
        </p:spPr>
        <p:txBody>
          <a:bodyPr>
            <a:normAutofit/>
          </a:bodyPr>
          <a:lstStyle/>
          <a:p>
            <a:r>
              <a:rPr lang="en-US" altLang="zh-HK" sz="2000" dirty="0"/>
              <a:t>The digital commons comprises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informational resources </a:t>
            </a:r>
            <a:r>
              <a:rPr lang="en-US" altLang="zh-HK" sz="2000" dirty="0"/>
              <a:t>created and shared within voluntary communities of varying size and interests. These resources are typically held de facto as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communal</a:t>
            </a:r>
            <a:r>
              <a:rPr lang="en-US" altLang="zh-HK" sz="2000" dirty="0"/>
              <a:t>, rather than private or </a:t>
            </a:r>
            <a:r>
              <a:rPr lang="en-US" altLang="zh-HK" sz="2000" dirty="0" smtClean="0"/>
              <a:t>public property</a:t>
            </a:r>
            <a:r>
              <a:rPr lang="en-US" altLang="zh-HK" sz="2000" dirty="0"/>
              <a:t>. </a:t>
            </a:r>
            <a:r>
              <a:rPr lang="zh-TW" altLang="en-US" sz="2000" dirty="0" smtClean="0"/>
              <a:t>                                                                                </a:t>
            </a:r>
            <a:endParaRPr lang="en-US" altLang="zh-TW" sz="2000" dirty="0" smtClean="0"/>
          </a:p>
          <a:p>
            <a:pPr marL="0" indent="0" algn="r">
              <a:buNone/>
            </a:pPr>
            <a:r>
              <a:rPr lang="zh-TW" altLang="en-US" sz="2000" dirty="0" smtClean="0"/>
              <a:t> </a:t>
            </a:r>
            <a:r>
              <a:rPr lang="en-US" altLang="zh-TW" sz="2000" dirty="0" smtClean="0"/>
              <a:t>(Felix, 2010)</a:t>
            </a:r>
          </a:p>
          <a:p>
            <a:pPr marL="0" indent="0" algn="r">
              <a:buNone/>
            </a:pPr>
            <a:endParaRPr lang="en-US" altLang="zh-TW" sz="2000" dirty="0" smtClean="0"/>
          </a:p>
          <a:p>
            <a:r>
              <a:rPr lang="en-US" altLang="zh-HK" sz="2000" dirty="0"/>
              <a:t> The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tragedy of the commons </a:t>
            </a:r>
            <a:r>
              <a:rPr lang="en-US" altLang="zh-HK" sz="2000" dirty="0"/>
              <a:t>refers to an alleged </a:t>
            </a:r>
            <a:r>
              <a:rPr lang="en-US" altLang="zh-HK" sz="2000" dirty="0" smtClean="0"/>
              <a:t>tendency</a:t>
            </a:r>
            <a:r>
              <a:rPr lang="zh-TW" altLang="en-US" sz="2000" dirty="0" smtClean="0"/>
              <a:t> </a:t>
            </a:r>
            <a:r>
              <a:rPr lang="en-US" altLang="zh-HK" sz="2000" dirty="0" smtClean="0"/>
              <a:t>of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freely available</a:t>
            </a:r>
            <a:r>
              <a:rPr lang="en-US" altLang="zh-HK" sz="2000" dirty="0"/>
              <a:t> resources to degrade over time</a:t>
            </a:r>
            <a:r>
              <a:rPr lang="en-US" altLang="zh-HK" sz="2000" dirty="0" smtClean="0"/>
              <a:t>.     </a:t>
            </a:r>
          </a:p>
          <a:p>
            <a:pPr marL="0" indent="0" algn="r">
              <a:buNone/>
            </a:pPr>
            <a:r>
              <a:rPr lang="en-US" altLang="zh-TW" sz="2000" dirty="0" smtClean="0"/>
              <a:t>                                                 (Felix,2005)</a:t>
            </a:r>
          </a:p>
          <a:p>
            <a:r>
              <a:rPr lang="en-US" altLang="zh-HK" sz="2000" dirty="0"/>
              <a:t>Too many disparate licenses may </a:t>
            </a:r>
            <a:r>
              <a:rPr lang="en-US" altLang="zh-HK" sz="2000" dirty="0" smtClean="0"/>
              <a:t>make</a:t>
            </a:r>
            <a:r>
              <a:rPr lang="zh-TW" altLang="en-US" sz="2000" dirty="0"/>
              <a:t> </a:t>
            </a:r>
            <a:r>
              <a:rPr lang="en-US" altLang="zh-HK" sz="2000" dirty="0" smtClean="0"/>
              <a:t>it </a:t>
            </a:r>
            <a:r>
              <a:rPr lang="en-US" altLang="zh-HK" sz="2000" b="1" i="1" dirty="0">
                <a:solidFill>
                  <a:schemeClr val="accent2">
                    <a:lumMod val="75000"/>
                  </a:schemeClr>
                </a:solidFill>
              </a:rPr>
              <a:t>harder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for people to share content in an easy</a:t>
            </a:r>
            <a:r>
              <a:rPr lang="en-US" altLang="zh-HK" sz="2000" dirty="0"/>
              <a:t>, interoperable </a:t>
            </a:r>
            <a:r>
              <a:rPr lang="en-US" altLang="zh-HK" sz="2000" dirty="0" smtClean="0"/>
              <a:t>way.</a:t>
            </a:r>
            <a:r>
              <a:rPr lang="zh-TW" altLang="en-US" sz="2000" dirty="0"/>
              <a:t> </a:t>
            </a:r>
            <a:r>
              <a:rPr lang="en-US" altLang="zh-HK" sz="2000" dirty="0" smtClean="0"/>
              <a:t>It is </a:t>
            </a:r>
            <a:r>
              <a:rPr lang="en-US" altLang="zh-HK" sz="2000" dirty="0"/>
              <a:t>not the proliferation of </a:t>
            </a:r>
            <a:r>
              <a:rPr lang="en-US" altLang="zh-HK" sz="2000" dirty="0" smtClean="0"/>
              <a:t>licenses </a:t>
            </a:r>
            <a:r>
              <a:rPr lang="en-US" altLang="zh-HK" sz="2000" dirty="0"/>
              <a:t>is problematic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, it is </a:t>
            </a:r>
            <a:r>
              <a:rPr lang="en-US" altLang="zh-HK" sz="2000" b="1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HK" sz="2000" b="1" dirty="0" smtClean="0">
                <a:solidFill>
                  <a:schemeClr val="accent2">
                    <a:lumMod val="75000"/>
                  </a:schemeClr>
                </a:solidFill>
              </a:rPr>
              <a:t>absence 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of a mechanism to enable differently licensed works </a:t>
            </a:r>
            <a:r>
              <a:rPr lang="en-US" altLang="zh-HK" sz="2000" b="1" dirty="0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altLang="zh-HK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HK" sz="2000" b="1" dirty="0" smtClean="0">
                <a:solidFill>
                  <a:schemeClr val="accent2">
                    <a:lumMod val="75000"/>
                  </a:schemeClr>
                </a:solidFill>
              </a:rPr>
              <a:t>“play together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HK" sz="2000" dirty="0" smtClean="0"/>
              <a:t>so </a:t>
            </a:r>
            <a:r>
              <a:rPr lang="en-US" altLang="zh-HK" sz="2000" dirty="0"/>
              <a:t>that they can commingle and be used to </a:t>
            </a:r>
            <a:r>
              <a:rPr lang="en-US" altLang="zh-HK" sz="2000" dirty="0" smtClean="0"/>
              <a:t>produce</a:t>
            </a:r>
            <a:r>
              <a:rPr lang="en-US" altLang="zh-HK" sz="2000" dirty="0"/>
              <a:t> </a:t>
            </a:r>
            <a:r>
              <a:rPr lang="en-US" altLang="zh-HK" sz="2000" dirty="0" smtClean="0"/>
              <a:t>new </a:t>
            </a:r>
            <a:r>
              <a:rPr lang="en-US" altLang="zh-HK" sz="2000" dirty="0"/>
              <a:t>things</a:t>
            </a:r>
            <a:r>
              <a:rPr lang="en-US" altLang="zh-HK" sz="2000" dirty="0" smtClean="0"/>
              <a:t>.</a:t>
            </a:r>
          </a:p>
          <a:p>
            <a:pPr marL="0" indent="0" algn="r">
              <a:buNone/>
            </a:pPr>
            <a:r>
              <a:rPr lang="en-US" altLang="zh-TW" sz="2000" dirty="0" smtClean="0"/>
              <a:t> (Bollier,2008)</a:t>
            </a:r>
            <a:endParaRPr lang="zh-TW" altLang="zh-HK" sz="2000" dirty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 marL="0" indent="0">
              <a:buNone/>
            </a:pPr>
            <a:endParaRPr lang="en-US" altLang="zh-TW" sz="2000" dirty="0" smtClean="0"/>
          </a:p>
          <a:p>
            <a:endParaRPr lang="en-US" altLang="zh-HK" sz="1800" dirty="0"/>
          </a:p>
          <a:p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03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5.Interview with Angus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53400" cy="4611216"/>
          </a:xfrm>
        </p:spPr>
        <p:txBody>
          <a:bodyPr/>
          <a:lstStyle/>
          <a:p>
            <a:r>
              <a:rPr lang="en-US" altLang="zh-HK" dirty="0" smtClean="0"/>
              <a:t>2/4/2015 12</a:t>
            </a:r>
            <a:r>
              <a:rPr lang="en-US" altLang="zh-TW" dirty="0" smtClean="0"/>
              <a:t>:30pm Interview with Angus</a:t>
            </a:r>
          </a:p>
          <a:p>
            <a:r>
              <a:rPr lang="en-US" altLang="zh-TW" dirty="0">
                <a:hlinkClick r:id="rId2"/>
              </a:rPr>
              <a:t>https://www.youtube.com/watch?v=QhlHiN6n1Bw&amp;feature=youtu.be</a:t>
            </a:r>
            <a:endParaRPr lang="en-US" altLang="zh-TW" dirty="0" smtClean="0"/>
          </a:p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922123" cy="338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7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6.Commons </a:t>
            </a:r>
            <a:r>
              <a:rPr lang="en-US" altLang="zh-HK" dirty="0" err="1" smtClean="0"/>
              <a:t>Identi</a:t>
            </a:r>
            <a:r>
              <a:rPr lang="en-US" altLang="zh-HK" dirty="0" smtClean="0"/>
              <a:t>-Kit: One Letter Horse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60531514"/>
              </p:ext>
            </p:extLst>
          </p:nvPr>
        </p:nvGraphicFramePr>
        <p:xfrm>
          <a:off x="0" y="1219200"/>
          <a:ext cx="9144001" cy="4797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1"/>
                <a:gridCol w="1447801"/>
                <a:gridCol w="1600199"/>
                <a:gridCol w="1524000"/>
                <a:gridCol w="1716359"/>
                <a:gridCol w="1331641"/>
              </a:tblGrid>
              <a:tr h="966605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Access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Use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Benefit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Care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Responsibility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Property</a:t>
                      </a:r>
                      <a:endParaRPr lang="zh-HK" altLang="en-US" dirty="0"/>
                    </a:p>
                  </a:txBody>
                  <a:tcPr/>
                </a:tc>
              </a:tr>
              <a:tr h="1819259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Shared</a:t>
                      </a:r>
                      <a:r>
                        <a:rPr lang="en-US" altLang="zh-HK" baseline="0" dirty="0" smtClean="0"/>
                        <a:t> and wide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Negotiated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Widely</a:t>
                      </a:r>
                      <a:r>
                        <a:rPr lang="en-US" altLang="zh-HK" baseline="0" dirty="0" smtClean="0"/>
                        <a:t> distributed to community members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Performed</a:t>
                      </a:r>
                      <a:r>
                        <a:rPr lang="en-US" altLang="zh-HK" baseline="0" dirty="0" smtClean="0"/>
                        <a:t> by members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Assumed</a:t>
                      </a:r>
                      <a:r>
                        <a:rPr lang="en-US" altLang="zh-HK" baseline="0" dirty="0" smtClean="0"/>
                        <a:t> by community members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Any form of ownership (private, state or open access)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63277"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Everyone can get access, except those who don’t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get used to Facebook, YouTube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Not for those who are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not familiar with the productions. 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Benefit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to both audience and 4 members, esp. teenagers in same generations.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boys are very serious to their production, they always argue on the plots, stories.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One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the member helps to due with all the coordinative work. They enjoys division of labour. 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Open access, once you have electronic</a:t>
                      </a:r>
                      <a:r>
                        <a:rPr lang="en-US" altLang="zh-HK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devices, you can access to.</a:t>
                      </a:r>
                      <a:endParaRPr lang="zh-HK" alt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se Study- One Letter Horse&amp;#x0D;&amp;#x0A;                            一字馬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ontent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1.What is One Letter Horse?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3.Why do I choose this as my case study?&amp;quot;&quot;/&gt;&lt;property id=&quot;20307&quot; value=&quot;259&quot;/&gt;&lt;/object&gt;&lt;object type=&quot;3&quot; unique_id=&quot;10008&quot;&gt;&lt;property id=&quot;20148&quot; value=&quot;5&quot;/&gt;&lt;property id=&quot;20300&quot; value=&quot;Slide 10 - &amp;quot;6.Implications (in different scales)&amp;quot;&quot;/&gt;&lt;property id=&quot;20307&quot; value=&quot;260&quot;/&gt;&lt;/object&gt;&lt;object type=&quot;3&quot; unique_id=&quot;10009&quot;&gt;&lt;property id=&quot;20148&quot; value=&quot;5&quot;/&gt;&lt;property id=&quot;20300&quot; value=&quot;Slide 9 - &amp;quot;6.Commons Identi-Kit: One Letter Horse&amp;quot;&quot;/&gt;&lt;property id=&quot;20307&quot; value=&quot;261&quot;/&gt;&lt;/object&gt;&lt;object type=&quot;3&quot; unique_id=&quot;10010&quot;&gt;&lt;property id=&quot;20148&quot; value=&quot;5&quot;/&gt;&lt;property id=&quot;20300&quot; value=&quot;Slide 3 - &amp;quot;一字馬致敬：《合成》預告片&amp;quot;&quot;/&gt;&lt;property id=&quot;20307&quot; value=&quot;268&quot;/&gt;&lt;/object&gt;&lt;object type=&quot;3&quot; unique_id=&quot;10011&quot;&gt;&lt;property id=&quot;20148&quot; value=&quot;5&quot;/&gt;&lt;property id=&quot;20300&quot; value=&quot;Slide 5 - &amp;quot;2.Commons&amp;quot;&quot;/&gt;&lt;property id=&quot;20307&quot; value=&quot;267&quot;/&gt;&lt;/object&gt;&lt;object type=&quot;3&quot; unique_id=&quot;10012&quot;&gt;&lt;property id=&quot;20148&quot; value=&quot;5&quot;/&gt;&lt;property id=&quot;20300&quot; value=&quot;Slide 7 - &amp;quot;4.Literature Review&amp;quot;&quot;/&gt;&lt;property id=&quot;20307&quot; value=&quot;270&quot;/&gt;&lt;/object&gt;&lt;object type=&quot;3&quot; unique_id=&quot;10013&quot;&gt;&lt;property id=&quot;20148&quot; value=&quot;5&quot;/&gt;&lt;property id=&quot;20300&quot; value=&quot;Slide 8 - &amp;quot;5.Interview with Angus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7.Future of digital commons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8.Reference&amp;quot;&quot;/&gt;&lt;property id=&quot;20307&quot; value=&quot;26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</TotalTime>
  <Words>635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微軟正黑體</vt:lpstr>
      <vt:lpstr>Adobe 繁黑體 Std B</vt:lpstr>
      <vt:lpstr>Tw Cen MT</vt:lpstr>
      <vt:lpstr>Wingdings</vt:lpstr>
      <vt:lpstr>Wingdings 2</vt:lpstr>
      <vt:lpstr>中庸</vt:lpstr>
      <vt:lpstr>Case Study- One Letter Horse                             一字馬</vt:lpstr>
      <vt:lpstr>Content</vt:lpstr>
      <vt:lpstr>一字馬致敬：《合成》預告片</vt:lpstr>
      <vt:lpstr>1.What is One Letter Horse?</vt:lpstr>
      <vt:lpstr>2.Commons</vt:lpstr>
      <vt:lpstr>3.Why do I choose this as my case study?</vt:lpstr>
      <vt:lpstr>4.Literature Review</vt:lpstr>
      <vt:lpstr>5.Interview with Angus</vt:lpstr>
      <vt:lpstr>6.Commons Identi-Kit: One Letter Horse</vt:lpstr>
      <vt:lpstr>6.Implications (in different scales)</vt:lpstr>
      <vt:lpstr>7.Future of digital commons</vt:lpstr>
      <vt:lpstr>8.Reference</vt:lpstr>
    </vt:vector>
  </TitlesOfParts>
  <Company>Faculty of Education, CUHK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Study-One Letter Horse                             一字馬</dc:title>
  <dc:creator>CUHK</dc:creator>
  <cp:lastModifiedBy>Jenny Cameron</cp:lastModifiedBy>
  <cp:revision>38</cp:revision>
  <dcterms:created xsi:type="dcterms:W3CDTF">2015-04-01T04:01:59Z</dcterms:created>
  <dcterms:modified xsi:type="dcterms:W3CDTF">2015-05-04T08:42:10Z</dcterms:modified>
</cp:coreProperties>
</file>